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ppt/revisionInfo.xml" ContentType="application/vnd.ms-powerpoint.revisioninfo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7" r:id="rId1"/>
  </p:sldMasterIdLst>
  <p:handoutMasterIdLst>
    <p:handoutMasterId r:id="rId10"/>
  </p:handoutMasterIdLst>
  <p:sldIdLst>
    <p:sldId id="294" r:id="rId2"/>
    <p:sldId id="295" r:id="rId3"/>
    <p:sldId id="322" r:id="rId4"/>
    <p:sldId id="301" r:id="rId5"/>
    <p:sldId id="328" r:id="rId6"/>
    <p:sldId id="331" r:id="rId7"/>
    <p:sldId id="323" r:id="rId8"/>
    <p:sldId id="324" r:id="rId9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703" autoAdjust="0"/>
    <p:restoredTop sz="94629" autoAdjust="0"/>
  </p:normalViewPr>
  <p:slideViewPr>
    <p:cSldViewPr>
      <p:cViewPr varScale="1">
        <p:scale>
          <a:sx n="79" d="100"/>
          <a:sy n="79" d="100"/>
        </p:scale>
        <p:origin x="102" y="18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1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58096A-835B-4B27-BAEB-1968A2C81353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2CC870-96B2-4E69-AFDC-536512FB1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0023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spc="-50" baseline="0">
                <a:solidFill>
                  <a:schemeClr val="accent4">
                    <a:lumMod val="20000"/>
                    <a:lumOff val="80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3200" cap="none" spc="200" baseline="0">
                <a:solidFill>
                  <a:schemeClr val="accent4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612C-84DF-4A25-AA97-557C958A72BD}" type="datetimeFigureOut">
              <a:rPr lang="en-US" smtClean="0"/>
              <a:t>8/28/2017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269B2-BB64-4342-B197-259F92AC03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6611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612C-84DF-4A25-AA97-557C958A72BD}" type="datetimeFigureOut">
              <a:rPr lang="en-US" smtClean="0"/>
              <a:t>8/28/2017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269B2-BB64-4342-B197-259F92AC03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161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612C-84DF-4A25-AA97-557C958A72BD}" type="datetimeFigureOut">
              <a:rPr lang="en-US" smtClean="0"/>
              <a:t>8/28/2017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269B2-BB64-4342-B197-259F92AC03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67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 algn="ctr">
              <a:defRPr sz="6000" b="1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612C-84DF-4A25-AA97-557C958A72BD}" type="datetimeFigureOut">
              <a:rPr lang="en-US" smtClean="0"/>
              <a:t>8/28/2017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269B2-BB64-4342-B197-259F92AC03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38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7200" b="1">
                <a:solidFill>
                  <a:schemeClr val="accent4">
                    <a:lumMod val="20000"/>
                    <a:lumOff val="80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3200" cap="none" spc="200" baseline="0">
                <a:solidFill>
                  <a:schemeClr val="accent4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612C-84DF-4A25-AA97-557C958A72BD}" type="datetimeFigureOut">
              <a:rPr lang="en-US" smtClean="0"/>
              <a:t>8/28/2017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269B2-BB64-4342-B197-259F92AC03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5494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Autofit/>
          </a:bodyPr>
          <a:lstStyle>
            <a:lvl1pPr algn="ctr">
              <a:defRPr sz="6000" b="1"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612C-84DF-4A25-AA97-557C958A72BD}" type="datetimeFigureOut">
              <a:rPr lang="en-US" smtClean="0"/>
              <a:t>8/28/2017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269B2-BB64-4342-B197-259F92AC03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09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Autofit/>
          </a:bodyPr>
          <a:lstStyle>
            <a:lvl1pPr algn="ctr">
              <a:defRPr sz="6000"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612C-84DF-4A25-AA97-557C958A72BD}" type="datetimeFigureOut">
              <a:rPr lang="en-US" smtClean="0"/>
              <a:t>8/28/2017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269B2-BB64-4342-B197-259F92AC03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642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612C-84DF-4A25-AA97-557C958A72BD}" type="datetimeFigureOut">
              <a:rPr lang="en-US" smtClean="0"/>
              <a:t>8/28/2017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269B2-BB64-4342-B197-259F92AC03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863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612C-84DF-4A25-AA97-557C958A72BD}" type="datetimeFigureOut">
              <a:rPr lang="en-US" smtClean="0"/>
              <a:t>8/28/2017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269B2-BB64-4342-B197-259F92AC03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913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AA1612C-84DF-4A25-AA97-557C958A72BD}" type="datetimeFigureOut">
              <a:rPr lang="en-US" smtClean="0"/>
              <a:t>8/28/2017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91269B2-BB64-4342-B197-259F92AC03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094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612C-84DF-4A25-AA97-557C958A72BD}" type="datetimeFigureOut">
              <a:rPr lang="en-US" smtClean="0"/>
              <a:t>8/28/2017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269B2-BB64-4342-B197-259F92AC03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44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AA1612C-84DF-4A25-AA97-557C958A72BD}" type="datetimeFigureOut">
              <a:rPr lang="en-US" smtClean="0"/>
              <a:t>8/28/2017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91269B2-BB64-4342-B197-259F92AC03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2350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6000" b="1" kern="1200" spc="-50" baseline="0">
          <a:solidFill>
            <a:schemeClr val="tx1">
              <a:lumMod val="75000"/>
              <a:lumOff val="25000"/>
            </a:schemeClr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3600" b="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Tahoma" panose="020B0604030504040204" pitchFamily="34" charset="0"/>
          <a:cs typeface="Arial" panose="020B0604020202020204" pitchFamily="34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3200" b="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Tahoma" panose="020B0604030504040204" pitchFamily="34" charset="0"/>
          <a:cs typeface="Arial" panose="020B0604020202020204" pitchFamily="34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400" b="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Tahoma" panose="020B0604030504040204" pitchFamily="34" charset="0"/>
          <a:cs typeface="Arial" panose="020B0604020202020204" pitchFamily="34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400" b="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Tahoma" panose="020B0604030504040204" pitchFamily="34" charset="0"/>
          <a:cs typeface="Arial" panose="020B0604020202020204" pitchFamily="34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400" b="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Tahoma" panose="020B0604030504040204" pitchFamily="34" charset="0"/>
          <a:cs typeface="Arial" panose="020B0604020202020204" pitchFamily="34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preventionallianceopiatesafe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259380"/>
          </a:xfrm>
        </p:spPr>
        <p:txBody>
          <a:bodyPr>
            <a:noAutofit/>
          </a:bodyPr>
          <a:lstStyle/>
          <a:p>
            <a:endParaRPr lang="en-US" sz="2000" dirty="0"/>
          </a:p>
          <a:p>
            <a:r>
              <a:rPr lang="en-US" sz="2000" dirty="0"/>
              <a:t>Bernie Lieving – Overdose Prevention Education Coordinator – OSAP </a:t>
            </a:r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Overdose Prevention Education &amp; Narcan Distribution in County Detention Facilities &amp; State Prisons – A Pilot Project</a:t>
            </a:r>
          </a:p>
        </p:txBody>
      </p:sp>
    </p:spTree>
    <p:extLst>
      <p:ext uri="{BB962C8B-B14F-4D97-AF65-F5344CB8AC3E}">
        <p14:creationId xmlns:p14="http://schemas.microsoft.com/office/powerpoint/2010/main" val="329346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86603"/>
            <a:ext cx="10363200" cy="1450757"/>
          </a:xfrm>
        </p:spPr>
        <p:txBody>
          <a:bodyPr>
            <a:noAutofit/>
          </a:bodyPr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286000"/>
            <a:ext cx="10058400" cy="3583094"/>
          </a:xfrm>
        </p:spPr>
        <p:txBody>
          <a:bodyPr>
            <a:normAutofit fontScale="92500"/>
          </a:bodyPr>
          <a:lstStyle/>
          <a:p>
            <a:pPr>
              <a:spcBef>
                <a:spcPts val="2400"/>
              </a:spcBef>
              <a:buSzPct val="75000"/>
              <a:buFont typeface="Courier New" panose="02070309020205020404" pitchFamily="49" charset="0"/>
              <a:buChar char="o"/>
            </a:pPr>
            <a:r>
              <a:rPr lang="en-US" sz="3600" dirty="0"/>
              <a:t>House Bill 370 generated great interest.</a:t>
            </a:r>
          </a:p>
          <a:p>
            <a:pPr>
              <a:spcBef>
                <a:spcPts val="2400"/>
              </a:spcBef>
              <a:buSzPct val="75000"/>
              <a:buFont typeface="Courier New" panose="02070309020205020404" pitchFamily="49" charset="0"/>
              <a:buChar char="o"/>
            </a:pPr>
            <a:r>
              <a:rPr lang="en-US" sz="3600" dirty="0"/>
              <a:t>$500,000 General Fund monies from HSD to purchase Narcan: $450,000 for Counties, $50,000 for NMCD (Special thanks to Dr. Lindstrom).</a:t>
            </a:r>
          </a:p>
          <a:p>
            <a:pPr>
              <a:spcBef>
                <a:spcPts val="2400"/>
              </a:spcBef>
              <a:buSzPct val="75000"/>
              <a:buFont typeface="Courier New" panose="02070309020205020404" pitchFamily="49" charset="0"/>
              <a:buChar char="o"/>
            </a:pPr>
            <a:r>
              <a:rPr lang="en-US" sz="3600" dirty="0"/>
              <a:t>Collaboration between HSD-OSAP, NMAC, &amp; NMCD.</a:t>
            </a:r>
          </a:p>
          <a:p>
            <a:pPr>
              <a:spcBef>
                <a:spcPts val="2400"/>
              </a:spcBef>
              <a:buSzPct val="75000"/>
              <a:buFont typeface="Wingdings" panose="05000000000000000000" pitchFamily="2" charset="2"/>
              <a:buChar char="v"/>
            </a:pPr>
            <a:endParaRPr lang="en-US" sz="3600" dirty="0"/>
          </a:p>
          <a:p>
            <a:pPr>
              <a:spcBef>
                <a:spcPts val="2400"/>
              </a:spcBef>
              <a:buSzPct val="75000"/>
              <a:buFont typeface="Wingdings" panose="05000000000000000000" pitchFamily="2" charset="2"/>
              <a:buChar char="v"/>
            </a:pPr>
            <a:endParaRPr lang="en-US" sz="3600" dirty="0"/>
          </a:p>
          <a:p>
            <a:pPr>
              <a:spcBef>
                <a:spcPts val="2400"/>
              </a:spcBef>
              <a:buSzPct val="75000"/>
              <a:buFont typeface="Wingdings" panose="05000000000000000000" pitchFamily="2" charset="2"/>
              <a:buChar char="§"/>
            </a:pPr>
            <a:endParaRPr lang="en-US" sz="3600" dirty="0"/>
          </a:p>
          <a:p>
            <a:pPr>
              <a:spcBef>
                <a:spcPts val="2400"/>
              </a:spcBef>
              <a:buSzPct val="75000"/>
              <a:buFont typeface="Wingdings" panose="05000000000000000000" pitchFamily="2" charset="2"/>
              <a:buChar char="§"/>
            </a:pP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186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86603"/>
            <a:ext cx="10363200" cy="1450757"/>
          </a:xfrm>
        </p:spPr>
        <p:txBody>
          <a:bodyPr>
            <a:noAutofit/>
          </a:bodyPr>
          <a:lstStyle/>
          <a:p>
            <a:r>
              <a:rPr lang="en-US" dirty="0"/>
              <a:t>County Pilot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286000"/>
            <a:ext cx="10058400" cy="3583094"/>
          </a:xfrm>
        </p:spPr>
        <p:txBody>
          <a:bodyPr/>
          <a:lstStyle/>
          <a:p>
            <a:pPr algn="just">
              <a:spcBef>
                <a:spcPts val="2400"/>
              </a:spcBef>
              <a:buSzPct val="75000"/>
              <a:buFont typeface="Courier New" panose="02070309020205020404" pitchFamily="49" charset="0"/>
              <a:buChar char="o"/>
            </a:pPr>
            <a:r>
              <a:rPr lang="en-US" dirty="0"/>
              <a:t>Started with a mini-RFP to provide overdose prevention education and Narcan distribution to releasing prisoners, and their families.</a:t>
            </a:r>
          </a:p>
          <a:p>
            <a:pPr>
              <a:spcBef>
                <a:spcPts val="2400"/>
              </a:spcBef>
              <a:buSzPct val="75000"/>
              <a:buFont typeface="Courier New" panose="02070309020205020404" pitchFamily="49" charset="0"/>
              <a:buChar char="o"/>
            </a:pPr>
            <a:r>
              <a:rPr lang="en-US" dirty="0"/>
              <a:t>Nine Counties Applied: Catron, Chaves, Luna, Sierra, San Juan, Rio Arriba, Roosevelt, Sandoval, San Juan, Sierra, Taos. </a:t>
            </a:r>
          </a:p>
          <a:p>
            <a:pPr>
              <a:spcBef>
                <a:spcPts val="2400"/>
              </a:spcBef>
              <a:buSzPct val="75000"/>
              <a:buFont typeface="Courier New" panose="02070309020205020404" pitchFamily="49" charset="0"/>
              <a:buChar char="o"/>
            </a:pPr>
            <a:endParaRPr lang="en-US" dirty="0"/>
          </a:p>
          <a:p>
            <a:pPr>
              <a:spcBef>
                <a:spcPts val="2400"/>
              </a:spcBef>
              <a:buSzPct val="75000"/>
              <a:buFont typeface="Courier New" panose="02070309020205020404" pitchFamily="49" charset="0"/>
              <a:buChar char="o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837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NMCD Pilot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286000"/>
            <a:ext cx="10058400" cy="3583094"/>
          </a:xfrm>
        </p:spPr>
        <p:txBody>
          <a:bodyPr/>
          <a:lstStyle/>
          <a:p>
            <a:pPr>
              <a:spcBef>
                <a:spcPts val="2400"/>
              </a:spcBef>
              <a:buSzPct val="75000"/>
              <a:buFont typeface="Courier New" panose="02070309020205020404" pitchFamily="49" charset="0"/>
              <a:buChar char="o"/>
            </a:pPr>
            <a:r>
              <a:rPr lang="en-US" dirty="0"/>
              <a:t>Facility Pilot at PNM Medium Security Facility in Santa Fe.</a:t>
            </a:r>
          </a:p>
          <a:p>
            <a:pPr>
              <a:spcBef>
                <a:spcPts val="2400"/>
              </a:spcBef>
              <a:buSzPct val="75000"/>
              <a:buFont typeface="Courier New" panose="02070309020205020404" pitchFamily="49" charset="0"/>
              <a:buChar char="o"/>
            </a:pPr>
            <a:r>
              <a:rPr lang="en-US" dirty="0"/>
              <a:t>Ongoing community-based pilot projects at Probation &amp; Parole offices in Albuquerque and Santa Fe.</a:t>
            </a:r>
          </a:p>
          <a:p>
            <a:pPr>
              <a:spcBef>
                <a:spcPts val="2400"/>
              </a:spcBef>
              <a:buSzPct val="75000"/>
              <a:buFont typeface="Courier New" panose="02070309020205020404" pitchFamily="49" charset="0"/>
              <a:buChar char="o"/>
            </a:pPr>
            <a:r>
              <a:rPr lang="en-US" dirty="0"/>
              <a:t>Pilot expansion to Las Cruces and other communities is in planning phase.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632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286000"/>
            <a:ext cx="10058400" cy="3583094"/>
          </a:xfrm>
        </p:spPr>
        <p:txBody>
          <a:bodyPr/>
          <a:lstStyle/>
          <a:p>
            <a:pPr>
              <a:spcBef>
                <a:spcPts val="2400"/>
              </a:spcBef>
              <a:buSzPct val="75000"/>
              <a:buFont typeface="Courier New" panose="02070309020205020404" pitchFamily="49" charset="0"/>
              <a:buChar char="o"/>
            </a:pPr>
            <a:r>
              <a:rPr lang="en-US" dirty="0"/>
              <a:t>Six counties attended a train-the-trainer on July 17 (staff trained included administrators, case managers, medical staff, training officers).</a:t>
            </a:r>
          </a:p>
          <a:p>
            <a:pPr>
              <a:spcBef>
                <a:spcPts val="2400"/>
              </a:spcBef>
              <a:buSzPct val="75000"/>
              <a:buFont typeface="Courier New" panose="02070309020205020404" pitchFamily="49" charset="0"/>
              <a:buChar char="o"/>
            </a:pPr>
            <a:r>
              <a:rPr lang="en-US" dirty="0"/>
              <a:t>More county trainings pending.</a:t>
            </a:r>
          </a:p>
          <a:p>
            <a:pPr>
              <a:spcBef>
                <a:spcPts val="2400"/>
              </a:spcBef>
              <a:buSzPct val="75000"/>
              <a:buFont typeface="Courier New" panose="02070309020205020404" pitchFamily="49" charset="0"/>
              <a:buChar char="o"/>
            </a:pPr>
            <a:r>
              <a:rPr lang="en-US" dirty="0"/>
              <a:t>NMCD Behavioral Health Services staff training will start in early September. </a:t>
            </a:r>
          </a:p>
          <a:p>
            <a:pPr marL="0" indent="0">
              <a:spcBef>
                <a:spcPts val="2400"/>
              </a:spcBef>
              <a:buSzPct val="75000"/>
              <a:buNone/>
            </a:pPr>
            <a:endParaRPr lang="en-US" dirty="0"/>
          </a:p>
          <a:p>
            <a:pPr marL="0" indent="0">
              <a:spcBef>
                <a:spcPts val="2400"/>
              </a:spcBef>
              <a:buSzPct val="7500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213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AEF4F-C88A-43AF-A249-10F994F2F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Training, continued.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AB579-3EE2-43D9-94A1-09B41BD82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Courier New" panose="02070309020205020404" pitchFamily="49" charset="0"/>
              <a:buChar char="o"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OSAP will provide ongoing training, technical assistance, and capacity building (includes assistance with authoring Ps and Ps)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Areas of training include harm reduction, prevention, recognition, and response to an opioid overdose, logistics of ordering and distribution of medicine, data reporting, etc.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85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6600" dirty="0"/>
            </a:br>
            <a:r>
              <a:rPr lang="en-US" sz="6600" dirty="0"/>
              <a:t>Data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286000"/>
            <a:ext cx="10058400" cy="3583094"/>
          </a:xfrm>
        </p:spPr>
        <p:txBody>
          <a:bodyPr>
            <a:normAutofit/>
          </a:bodyPr>
          <a:lstStyle/>
          <a:p>
            <a:pPr>
              <a:spcBef>
                <a:spcPts val="2400"/>
              </a:spcBef>
              <a:buSzPct val="75000"/>
              <a:buFont typeface="Courier New" panose="02070309020205020404" pitchFamily="49" charset="0"/>
              <a:buChar char="o"/>
            </a:pPr>
            <a:r>
              <a:rPr lang="en-US" dirty="0"/>
              <a:t>Number of prisoners and family members trained.</a:t>
            </a:r>
          </a:p>
          <a:p>
            <a:pPr>
              <a:spcBef>
                <a:spcPts val="2400"/>
              </a:spcBef>
              <a:buSzPct val="75000"/>
              <a:buFont typeface="Courier New" panose="02070309020205020404" pitchFamily="49" charset="0"/>
              <a:buChar char="o"/>
            </a:pPr>
            <a:r>
              <a:rPr lang="en-US" dirty="0"/>
              <a:t>Number of Narcan kits distributed.</a:t>
            </a:r>
          </a:p>
          <a:p>
            <a:pPr>
              <a:spcBef>
                <a:spcPts val="2400"/>
              </a:spcBef>
              <a:buSzPct val="75000"/>
              <a:buFont typeface="Courier New" panose="02070309020205020404" pitchFamily="49" charset="0"/>
              <a:buChar char="o"/>
            </a:pPr>
            <a:r>
              <a:rPr lang="en-US" dirty="0"/>
              <a:t>Number of reported reversals. </a:t>
            </a:r>
          </a:p>
          <a:p>
            <a:pPr marL="0" indent="0">
              <a:spcBef>
                <a:spcPts val="2400"/>
              </a:spcBef>
              <a:buSzPct val="75000"/>
              <a:buNone/>
            </a:pPr>
            <a:r>
              <a:rPr lang="en-US" sz="2400" dirty="0">
                <a:solidFill>
                  <a:srgbClr val="FF0000"/>
                </a:solidFill>
              </a:rPr>
              <a:t>*NMCD will only provide education and Narcan to prisoners with diagnosed OUD (as specified in HB 370).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592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286000"/>
            <a:ext cx="10058400" cy="3583094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2400"/>
              </a:spcBef>
              <a:buSzPct val="75000"/>
              <a:buNone/>
            </a:pPr>
            <a:r>
              <a:rPr lang="en-US" dirty="0"/>
              <a:t>Thank you for your attention!</a:t>
            </a:r>
          </a:p>
          <a:p>
            <a:pPr marL="0" indent="0">
              <a:spcBef>
                <a:spcPts val="2400"/>
              </a:spcBef>
              <a:buSzPct val="75000"/>
              <a:buNone/>
            </a:pPr>
            <a:r>
              <a:rPr lang="en-US" dirty="0"/>
              <a:t>Contact information:</a:t>
            </a:r>
          </a:p>
          <a:p>
            <a:pPr marL="0" indent="0">
              <a:spcBef>
                <a:spcPts val="2400"/>
              </a:spcBef>
              <a:buSzPct val="75000"/>
              <a:buNone/>
            </a:pPr>
            <a:r>
              <a:rPr lang="en-US" dirty="0"/>
              <a:t>anwar.walker@state.nm.us</a:t>
            </a:r>
          </a:p>
          <a:p>
            <a:pPr marL="0" indent="0">
              <a:spcBef>
                <a:spcPts val="2400"/>
              </a:spcBef>
              <a:buSzPct val="75000"/>
              <a:buNone/>
            </a:pPr>
            <a:r>
              <a:rPr lang="en-US" dirty="0">
                <a:hlinkClick r:id="rId2"/>
              </a:rPr>
              <a:t>preventionallianceopiatesafe@gmail.com</a:t>
            </a:r>
            <a:endParaRPr lang="en-US" dirty="0"/>
          </a:p>
          <a:p>
            <a:pPr marL="0" indent="0">
              <a:spcBef>
                <a:spcPts val="2400"/>
              </a:spcBef>
              <a:buSzPct val="75000"/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80796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29975D92999542AA1E40E6D181D85C" ma:contentTypeVersion="10" ma:contentTypeDescription="Create a new document." ma:contentTypeScope="" ma:versionID="3902966bdba43b5de1c69cc094f87b90">
  <xsd:schema xmlns:xsd="http://www.w3.org/2001/XMLSchema" xmlns:xs="http://www.w3.org/2001/XMLSchema" xmlns:p="http://schemas.microsoft.com/office/2006/metadata/properties" xmlns:ns2="084b108d-46a9-4cc0-92a1-7c03ca0eefcc" xmlns:ns3="6b36141a-6da3-4a64-9710-f6d5c8aceef6" targetNamespace="http://schemas.microsoft.com/office/2006/metadata/properties" ma:root="true" ma:fieldsID="a9ba9edf6e1d30a4685fa15e8d06617a" ns2:_="" ns3:_="">
    <xsd:import namespace="084b108d-46a9-4cc0-92a1-7c03ca0eefcc"/>
    <xsd:import namespace="6b36141a-6da3-4a64-9710-f6d5c8aceef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4b108d-46a9-4cc0-92a1-7c03ca0eefc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36141a-6da3-4a64-9710-f6d5c8acee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5C409A0-8856-4633-AECE-1A7802E10822}"/>
</file>

<file path=customXml/itemProps2.xml><?xml version="1.0" encoding="utf-8"?>
<ds:datastoreItem xmlns:ds="http://schemas.openxmlformats.org/officeDocument/2006/customXml" ds:itemID="{778E2E14-6DE6-42E0-B44C-1E504B1F2B1F}"/>
</file>

<file path=customXml/itemProps3.xml><?xml version="1.0" encoding="utf-8"?>
<ds:datastoreItem xmlns:ds="http://schemas.openxmlformats.org/officeDocument/2006/customXml" ds:itemID="{C90ABC26-DA11-4F2F-9AF1-37B362C0C934}"/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4393</TotalTime>
  <Words>324</Words>
  <Application>Microsoft Office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Century Gothic</vt:lpstr>
      <vt:lpstr>Courier New</vt:lpstr>
      <vt:lpstr>Tahoma</vt:lpstr>
      <vt:lpstr>Wingdings</vt:lpstr>
      <vt:lpstr>Retrospect</vt:lpstr>
      <vt:lpstr>Overdose Prevention Education &amp; Narcan Distribution in County Detention Facilities &amp; State Prisons – A Pilot Project</vt:lpstr>
      <vt:lpstr>Background</vt:lpstr>
      <vt:lpstr>County Pilot Projects</vt:lpstr>
      <vt:lpstr>NMCD Pilot Projects</vt:lpstr>
      <vt:lpstr>Training</vt:lpstr>
      <vt:lpstr>Training, continued.</vt:lpstr>
      <vt:lpstr> Data Collection</vt:lpstr>
      <vt:lpstr> Questions?</vt:lpstr>
    </vt:vector>
  </TitlesOfParts>
  <Company>US Attorneys Office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Overdose Prevention Education &amp; Narcan Distribution in County Detention Facilities &amp; State Prisons</dc:title>
  <dc:creator>JFietkiewicz</dc:creator>
  <cp:lastModifiedBy>Bernie Lieving</cp:lastModifiedBy>
  <cp:revision>112</cp:revision>
  <cp:lastPrinted>2017-03-14T20:51:47Z</cp:lastPrinted>
  <dcterms:created xsi:type="dcterms:W3CDTF">2015-03-20T19:56:43Z</dcterms:created>
  <dcterms:modified xsi:type="dcterms:W3CDTF">2017-08-28T22:28:38Z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0x0101003529975D92999542AA1E40E6D181D85C</vt:lpwstr>
  </property>
</Properties>
</file>